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2532574"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7" autoAdjust="0"/>
    <p:restoredTop sz="68800" autoAdjust="0"/>
  </p:normalViewPr>
  <p:slideViewPr>
    <p:cSldViewPr snapToGrid="0">
      <p:cViewPr varScale="1">
        <p:scale>
          <a:sx n="80" d="100"/>
          <a:sy n="80" d="100"/>
        </p:scale>
        <p:origin x="67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5/13/2025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5/13/2025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288925"/>
            <a:ext cx="7942263" cy="5062538"/>
          </a:xfrm>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33432" fontAlgn="t">
              <a:defRPr/>
            </a:pPr>
            <a:r>
              <a:rPr lang="en-US" dirty="0"/>
              <a:t>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Landis Maddox, USA</a:t>
            </a:r>
            <a:endParaRPr lang="en-US" dirty="0"/>
          </a:p>
          <a:p>
            <a:pPr defTabSz="952666" fontAlgn="t">
              <a:defRPr/>
            </a:pPr>
            <a:r>
              <a:rPr lang="fr-FR" dirty="0"/>
              <a:t>Commander, </a:t>
            </a:r>
            <a:r>
              <a:rPr lang="en-US" dirty="0"/>
              <a:t>DLA Aviation—</a:t>
            </a:r>
            <a:r>
              <a:rPr lang="en-US" b="1" dirty="0"/>
              <a:t>BRIG GEN Chad R. Ellsworth, USAF </a:t>
            </a:r>
            <a:endParaRPr lang="en-US" dirty="0"/>
          </a:p>
          <a:p>
            <a:pPr defTabSz="1433432" fontAlgn="t">
              <a:defRPr/>
            </a:pPr>
            <a:r>
              <a:rPr lang="fr-FR" dirty="0"/>
              <a:t>Commander, </a:t>
            </a:r>
            <a:r>
              <a:rPr lang="en-US" dirty="0"/>
              <a:t>DLA Land and Maritime—</a:t>
            </a:r>
            <a:r>
              <a:rPr lang="en-US" b="1" dirty="0"/>
              <a:t>Mr. Kenneth D. Watson</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Commander, </a:t>
            </a:r>
            <a:r>
              <a:rPr lang="en-US" dirty="0"/>
              <a:t>DLA Distribution—</a:t>
            </a:r>
            <a:r>
              <a:rPr lang="en-US" b="1" dirty="0"/>
              <a:t>RDML Michael A. York., USN</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Michelle </a:t>
            </a:r>
            <a:r>
              <a:rPr lang="en-US" b="1" dirty="0" err="1">
                <a:latin typeface="Arial" panose="020B0604020202020204" pitchFamily="34" charset="0"/>
                <a:cs typeface="Arial" panose="020B0604020202020204" pitchFamily="34" charset="0"/>
              </a:rPr>
              <a:t>Agpalza</a:t>
            </a:r>
            <a:r>
              <a:rPr lang="en-US" b="1" dirty="0">
                <a:latin typeface="Arial" panose="020B0604020202020204" pitchFamily="34" charset="0"/>
                <a:cs typeface="Arial" panose="020B0604020202020204" pitchFamily="34" charset="0"/>
              </a:rPr>
              <a:t>, USA</a:t>
            </a:r>
            <a:endParaRPr lang="en-US" b="1" dirty="0"/>
          </a:p>
          <a:p>
            <a:pPr fontAlgn="t"/>
            <a:r>
              <a:rPr lang="fr-FR" dirty="0"/>
              <a:t>Commander, </a:t>
            </a:r>
            <a:r>
              <a:rPr lang="it-IT" dirty="0"/>
              <a:t>DLA Europe &amp; Africa—</a:t>
            </a:r>
            <a:r>
              <a:rPr lang="it-IT" b="1" dirty="0"/>
              <a:t>COL Adrian (AJ) Sullivan,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William Rigby</a:t>
            </a:r>
          </a:p>
          <a:p>
            <a:pPr defTabSz="1431140" fontAlgn="t">
              <a:defRPr/>
            </a:pPr>
            <a:r>
              <a:rPr lang="en-US" dirty="0"/>
              <a:t>Director, Installation Management—</a:t>
            </a:r>
            <a:r>
              <a:rPr lang="en-US" b="1" dirty="0"/>
              <a:t>Mr</a:t>
            </a:r>
            <a:r>
              <a:rPr lang="en-US" dirty="0"/>
              <a:t>. </a:t>
            </a:r>
            <a:r>
              <a:rPr lang="en-US" b="1" dirty="0" err="1"/>
              <a:t>ian</a:t>
            </a:r>
            <a:r>
              <a:rPr lang="en-US" b="1" dirty="0"/>
              <a:t>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Acting Director, Transformation—</a:t>
            </a:r>
            <a:r>
              <a:rPr lang="en-US" b="1" dirty="0"/>
              <a:t>Mr. David J. Opatz</a:t>
            </a:r>
          </a:p>
          <a:p>
            <a:pPr defTabSz="1431140" fontAlgn="t">
              <a:defRPr/>
            </a:pPr>
            <a:endParaRPr lang="en-US" b="1" dirty="0"/>
          </a:p>
          <a:p>
            <a:pPr defTabSz="1431140" fontAlgn="t">
              <a:defRPr/>
            </a:pPr>
            <a:r>
              <a:rPr lang="en-US" dirty="0"/>
              <a:t>As of May 2025</a:t>
            </a:r>
          </a:p>
          <a:p>
            <a:endParaRPr lang="en-US" baseline="-25000" dirty="0"/>
          </a:p>
          <a:p>
            <a:endParaRPr lang="en-US" dirty="0"/>
          </a:p>
        </p:txBody>
      </p:sp>
      <p:sp>
        <p:nvSpPr>
          <p:cNvPr id="4" name="Slide Number Placeholder 3"/>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7690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18" Type="http://schemas.openxmlformats.org/officeDocument/2006/relationships/image" Target="../media/image43.jpeg"/><Relationship Id="rId26" Type="http://schemas.openxmlformats.org/officeDocument/2006/relationships/image" Target="../media/image51.jpeg"/><Relationship Id="rId3" Type="http://schemas.openxmlformats.org/officeDocument/2006/relationships/image" Target="../media/image28.jpeg"/><Relationship Id="rId21" Type="http://schemas.openxmlformats.org/officeDocument/2006/relationships/image" Target="../media/image46.jp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5" Type="http://schemas.openxmlformats.org/officeDocument/2006/relationships/image" Target="../media/image50.png"/><Relationship Id="rId2" Type="http://schemas.openxmlformats.org/officeDocument/2006/relationships/notesSlide" Target="../notesSlides/notesSlide12.xml"/><Relationship Id="rId16" Type="http://schemas.openxmlformats.org/officeDocument/2006/relationships/image" Target="../media/image41.png"/><Relationship Id="rId20" Type="http://schemas.openxmlformats.org/officeDocument/2006/relationships/image" Target="../media/image45.jpg"/><Relationship Id="rId29" Type="http://schemas.openxmlformats.org/officeDocument/2006/relationships/image" Target="../media/image54.jpeg"/><Relationship Id="rId1" Type="http://schemas.openxmlformats.org/officeDocument/2006/relationships/slideLayout" Target="../slideLayouts/slideLayout20.xml"/><Relationship Id="rId6" Type="http://schemas.openxmlformats.org/officeDocument/2006/relationships/image" Target="../media/image31.jpeg"/><Relationship Id="rId11" Type="http://schemas.openxmlformats.org/officeDocument/2006/relationships/image" Target="../media/image36.jpeg"/><Relationship Id="rId24" Type="http://schemas.openxmlformats.org/officeDocument/2006/relationships/image" Target="../media/image49.jpeg"/><Relationship Id="rId32" Type="http://schemas.openxmlformats.org/officeDocument/2006/relationships/image" Target="../media/image57.jpeg"/><Relationship Id="rId5" Type="http://schemas.openxmlformats.org/officeDocument/2006/relationships/image" Target="../media/image30.png"/><Relationship Id="rId15" Type="http://schemas.openxmlformats.org/officeDocument/2006/relationships/image" Target="../media/image40.jpeg"/><Relationship Id="rId23" Type="http://schemas.openxmlformats.org/officeDocument/2006/relationships/image" Target="../media/image48.jpeg"/><Relationship Id="rId28" Type="http://schemas.openxmlformats.org/officeDocument/2006/relationships/image" Target="../media/image53.jpeg"/><Relationship Id="rId10" Type="http://schemas.openxmlformats.org/officeDocument/2006/relationships/image" Target="../media/image35.jpeg"/><Relationship Id="rId19" Type="http://schemas.openxmlformats.org/officeDocument/2006/relationships/image" Target="../media/image44.jpeg"/><Relationship Id="rId31" Type="http://schemas.openxmlformats.org/officeDocument/2006/relationships/image" Target="../media/image56.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7.jpeg"/><Relationship Id="rId27" Type="http://schemas.openxmlformats.org/officeDocument/2006/relationships/image" Target="../media/image52.jpeg"/><Relationship Id="rId30"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02/26/25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6A163D-D5D5-7762-07FA-5F20C452D5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56054" y="3983650"/>
            <a:ext cx="623200" cy="981135"/>
          </a:xfrm>
          <a:prstGeom prst="rect">
            <a:avLst/>
          </a:prstGeom>
        </p:spPr>
      </p:pic>
      <p:pic>
        <p:nvPicPr>
          <p:cNvPr id="38" name="Picture 37" descr="A logo of the agency of the united states&#10;&#10;Description automatically generated">
            <a:extLst>
              <a:ext uri="{FF2B5EF4-FFF2-40B4-BE49-F238E27FC236}">
                <a16:creationId xmlns:a16="http://schemas.microsoft.com/office/drawing/2014/main" id="{2F4638D5-E660-30DE-5AA2-6BCD9223D22E}"/>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1258420" y="162664"/>
            <a:ext cx="3015139" cy="3635749"/>
          </a:xfrm>
          <a:prstGeom prst="rect">
            <a:avLst/>
          </a:prstGeom>
        </p:spPr>
      </p:pic>
      <p:cxnSp>
        <p:nvCxnSpPr>
          <p:cNvPr id="121" name="Straight Connector 120"/>
          <p:cNvCxnSpPr>
            <a:cxnSpLocks/>
          </p:cNvCxnSpPr>
          <p:nvPr/>
        </p:nvCxnSpPr>
        <p:spPr>
          <a:xfrm flipV="1">
            <a:off x="8934903" y="929876"/>
            <a:ext cx="1764496" cy="21371"/>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7272021" y="3128812"/>
            <a:ext cx="920340" cy="461665"/>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RDML GEORGE E. BRESNIHAN, USN</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ENERGY</a:t>
            </a:r>
          </a:p>
        </p:txBody>
      </p:sp>
      <p:cxnSp>
        <p:nvCxnSpPr>
          <p:cNvPr id="41" name="Straight Connector 40"/>
          <p:cNvCxnSpPr>
            <a:cxnSpLocks/>
          </p:cNvCxnSpPr>
          <p:nvPr/>
        </p:nvCxnSpPr>
        <p:spPr>
          <a:xfrm>
            <a:off x="4853351" y="259082"/>
            <a:ext cx="4531370"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236089" y="1497929"/>
            <a:ext cx="1062136"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BRAD BUNN</a:t>
            </a:r>
          </a:p>
          <a:p>
            <a:pPr algn="ctr" fontAlgn="base">
              <a:spcBef>
                <a:spcPct val="0"/>
              </a:spcBef>
              <a:spcAft>
                <a:spcPct val="0"/>
              </a:spcAft>
              <a:defRPr/>
            </a:pPr>
            <a:r>
              <a:rPr lang="en-US" sz="750" dirty="0">
                <a:solidFill>
                  <a:prstClr val="black"/>
                </a:solidFill>
                <a:latin typeface="Arial" charset="0"/>
              </a:rPr>
              <a:t>VICE </a:t>
            </a:r>
          </a:p>
          <a:p>
            <a:pPr algn="ctr" fontAlgn="base">
              <a:spcBef>
                <a:spcPct val="0"/>
              </a:spcBef>
              <a:spcAft>
                <a:spcPct val="0"/>
              </a:spcAft>
              <a:defRPr/>
            </a:pPr>
            <a:r>
              <a:rPr lang="en-US" sz="750" dirty="0">
                <a:solidFill>
                  <a:prstClr val="black"/>
                </a:solidFill>
                <a:latin typeface="Arial" charset="0"/>
              </a:rPr>
              <a:t>DIRECTOR </a:t>
            </a:r>
          </a:p>
        </p:txBody>
      </p:sp>
      <p:sp>
        <p:nvSpPr>
          <p:cNvPr id="44" name="TextBox 43"/>
          <p:cNvSpPr txBox="1"/>
          <p:nvPr/>
        </p:nvSpPr>
        <p:spPr>
          <a:xfrm>
            <a:off x="7206315" y="1499974"/>
            <a:ext cx="1292352"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CCM ALVIN R. </a:t>
            </a:r>
          </a:p>
          <a:p>
            <a:pPr algn="ctr" fontAlgn="base">
              <a:spcBef>
                <a:spcPct val="0"/>
              </a:spcBef>
              <a:spcAft>
                <a:spcPct val="0"/>
              </a:spcAft>
              <a:defRPr/>
            </a:pPr>
            <a:r>
              <a:rPr lang="en-US" sz="750" dirty="0">
                <a:solidFill>
                  <a:prstClr val="black"/>
                </a:solidFill>
                <a:latin typeface="Arial" charset="0"/>
              </a:rPr>
              <a:t>DYER, USAF </a:t>
            </a:r>
          </a:p>
          <a:p>
            <a:pPr algn="ctr" fontAlgn="base">
              <a:spcBef>
                <a:spcPct val="0"/>
              </a:spcBef>
              <a:spcAft>
                <a:spcPct val="0"/>
              </a:spcAft>
              <a:defRPr/>
            </a:pPr>
            <a:r>
              <a:rPr lang="en-US" sz="750" dirty="0">
                <a:solidFill>
                  <a:prstClr val="black"/>
                </a:solidFill>
                <a:latin typeface="Arial" charset="0"/>
              </a:rPr>
              <a:t>SENIOR ENLISTED LEADER </a:t>
            </a:r>
          </a:p>
        </p:txBody>
      </p:sp>
      <p:sp>
        <p:nvSpPr>
          <p:cNvPr id="45" name="TextBox 44"/>
          <p:cNvSpPr txBox="1"/>
          <p:nvPr/>
        </p:nvSpPr>
        <p:spPr>
          <a:xfrm>
            <a:off x="8415512" y="1497882"/>
            <a:ext cx="1038984"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KARYN </a:t>
            </a:r>
            <a:br>
              <a:rPr lang="en-US" sz="750" dirty="0">
                <a:solidFill>
                  <a:prstClr val="black"/>
                </a:solidFill>
                <a:latin typeface="Arial" charset="0"/>
              </a:rPr>
            </a:br>
            <a:r>
              <a:rPr lang="en-US" sz="750" dirty="0">
                <a:solidFill>
                  <a:prstClr val="black"/>
                </a:solidFill>
                <a:latin typeface="Arial" charset="0"/>
              </a:rPr>
              <a:t>RUNSTROM</a:t>
            </a:r>
          </a:p>
          <a:p>
            <a:pPr algn="ctr" fontAlgn="base">
              <a:spcBef>
                <a:spcPct val="0"/>
              </a:spcBef>
              <a:spcAft>
                <a:spcPct val="0"/>
              </a:spcAft>
              <a:defRPr/>
            </a:pPr>
            <a:r>
              <a:rPr lang="en-US" sz="750" dirty="0">
                <a:solidFill>
                  <a:prstClr val="black"/>
                </a:solidFill>
                <a:latin typeface="Arial" charset="0"/>
              </a:rPr>
              <a:t>CHIEF OF STAFF     </a:t>
            </a:r>
          </a:p>
        </p:txBody>
      </p:sp>
      <p:sp>
        <p:nvSpPr>
          <p:cNvPr id="46" name="TextBox 45"/>
          <p:cNvSpPr txBox="1"/>
          <p:nvPr/>
        </p:nvSpPr>
        <p:spPr>
          <a:xfrm>
            <a:off x="4146535" y="3141163"/>
            <a:ext cx="953609"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BG LANDIS</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MADDOX, </a:t>
            </a:r>
            <a:r>
              <a:rPr lang="en-US" sz="750" dirty="0">
                <a:solidFill>
                  <a:prstClr val="black"/>
                </a:solidFill>
                <a:latin typeface="Arial" charset="0"/>
              </a:rPr>
              <a:t>USA</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TROOP SUPPORT </a:t>
            </a:r>
          </a:p>
        </p:txBody>
      </p:sp>
      <p:sp>
        <p:nvSpPr>
          <p:cNvPr id="47" name="TextBox 46"/>
          <p:cNvSpPr txBox="1"/>
          <p:nvPr/>
        </p:nvSpPr>
        <p:spPr>
          <a:xfrm>
            <a:off x="5120285" y="3141160"/>
            <a:ext cx="1029538" cy="461665"/>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BRIG GEN CHAD R. ELLSWORTH, USAF</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AVIATION</a:t>
            </a:r>
          </a:p>
        </p:txBody>
      </p:sp>
      <p:sp>
        <p:nvSpPr>
          <p:cNvPr id="49" name="TextBox 48"/>
          <p:cNvSpPr txBox="1"/>
          <p:nvPr/>
        </p:nvSpPr>
        <p:spPr>
          <a:xfrm>
            <a:off x="8279764" y="3128064"/>
            <a:ext cx="1009819" cy="461665"/>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RDML MICHAEL A. YORK, USN</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DISTRIBUTION</a:t>
            </a:r>
          </a:p>
        </p:txBody>
      </p:sp>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1712" y="2061874"/>
            <a:ext cx="667338" cy="1035055"/>
          </a:xfrm>
          <a:prstGeom prst="rect">
            <a:avLst/>
          </a:prstGeom>
        </p:spPr>
      </p:pic>
      <p:sp>
        <p:nvSpPr>
          <p:cNvPr id="51" name="TextBox 50"/>
          <p:cNvSpPr txBox="1"/>
          <p:nvPr/>
        </p:nvSpPr>
        <p:spPr>
          <a:xfrm>
            <a:off x="9192688" y="3131663"/>
            <a:ext cx="1229107"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MICHAEL O. </a:t>
            </a:r>
          </a:p>
          <a:p>
            <a:pPr algn="ctr" fontAlgn="base">
              <a:spcBef>
                <a:spcPct val="0"/>
              </a:spcBef>
              <a:spcAft>
                <a:spcPct val="0"/>
              </a:spcAft>
              <a:defRPr/>
            </a:pPr>
            <a:r>
              <a:rPr lang="en-US" sz="750" dirty="0">
                <a:solidFill>
                  <a:prstClr val="black"/>
                </a:solidFill>
                <a:latin typeface="Arial" charset="0"/>
              </a:rPr>
              <a:t>CANNON</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DLA DISPOSITION SERVICES</a:t>
            </a:r>
          </a:p>
        </p:txBody>
      </p:sp>
      <p:sp>
        <p:nvSpPr>
          <p:cNvPr id="52" name="TextBox 51"/>
          <p:cNvSpPr txBox="1"/>
          <p:nvPr/>
        </p:nvSpPr>
        <p:spPr>
          <a:xfrm>
            <a:off x="4124488" y="6847464"/>
            <a:ext cx="1149514" cy="553998"/>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IAN M. KELLY</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INSTALLATION MANAGEMENT</a:t>
            </a:r>
            <a:r>
              <a:rPr lang="en-US" sz="750" dirty="0">
                <a:solidFill>
                  <a:prstClr val="black"/>
                </a:solidFill>
                <a:latin typeface="Calibri" panose="020F0502020204030204"/>
              </a:rPr>
              <a:t> </a:t>
            </a:r>
            <a:r>
              <a:rPr lang="en-US" sz="750" dirty="0">
                <a:solidFill>
                  <a:prstClr val="black"/>
                </a:solidFill>
                <a:latin typeface="Arial" charset="0"/>
              </a:rPr>
              <a:t>(DM) </a:t>
            </a:r>
          </a:p>
        </p:txBody>
      </p:sp>
      <p:sp>
        <p:nvSpPr>
          <p:cNvPr id="54" name="TextBox 53"/>
          <p:cNvSpPr txBox="1"/>
          <p:nvPr/>
        </p:nvSpPr>
        <p:spPr>
          <a:xfrm>
            <a:off x="5089574" y="6847464"/>
            <a:ext cx="1187248" cy="669414"/>
          </a:xfrm>
          <a:prstGeom prst="rect">
            <a:avLst/>
          </a:prstGeom>
          <a:noFill/>
        </p:spPr>
        <p:txBody>
          <a:bodyPr wrap="square" rtlCol="0">
            <a:spAutoFit/>
          </a:bodyPr>
          <a:lstStyle/>
          <a:p>
            <a:pPr algn="ctr" fontAlgn="base">
              <a:spcBef>
                <a:spcPct val="0"/>
              </a:spcBef>
              <a:spcAft>
                <a:spcPct val="0"/>
              </a:spcAft>
              <a:defRPr/>
            </a:pPr>
            <a:r>
              <a:rPr lang="en-US" sz="750" spc="-23" dirty="0">
                <a:solidFill>
                  <a:prstClr val="black"/>
                </a:solidFill>
                <a:latin typeface="Arial" panose="020B0604020202020204" pitchFamily="34" charset="0"/>
                <a:cs typeface="Arial" panose="020B0604020202020204" pitchFamily="34" charset="0"/>
              </a:rPr>
              <a:t>CH (COL) THOMAS </a:t>
            </a:r>
            <a:r>
              <a:rPr lang="en-US" sz="750" dirty="0">
                <a:solidFill>
                  <a:prstClr val="black"/>
                </a:solidFill>
                <a:latin typeface="Arial" panose="020B0604020202020204" pitchFamily="34" charset="0"/>
                <a:cs typeface="Arial" panose="020B0604020202020204" pitchFamily="34" charset="0"/>
              </a:rPr>
              <a:t>A. BROOKS, USA</a:t>
            </a:r>
            <a:endParaRPr lang="en-US" sz="75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fontAlgn="base">
              <a:spcBef>
                <a:spcPct val="0"/>
              </a:spcBef>
              <a:spcAft>
                <a:spcPct val="0"/>
              </a:spcAft>
              <a:defRPr/>
            </a:pPr>
            <a:r>
              <a:rPr lang="en-US" sz="750" dirty="0">
                <a:solidFill>
                  <a:prstClr val="black"/>
                </a:solidFill>
                <a:latin typeface="Arial" panose="020B0604020202020204" pitchFamily="34" charset="0"/>
                <a:ea typeface="Calibri" panose="020F0502020204030204" pitchFamily="34" charset="0"/>
                <a:cs typeface="Arial" panose="020B0604020202020204" pitchFamily="34" charset="0"/>
              </a:rPr>
              <a:t>COMMAND </a:t>
            </a:r>
          </a:p>
          <a:p>
            <a:pPr algn="ctr" fontAlgn="base">
              <a:spcBef>
                <a:spcPct val="0"/>
              </a:spcBef>
              <a:spcAft>
                <a:spcPct val="0"/>
              </a:spcAft>
              <a:defRPr/>
            </a:pPr>
            <a:r>
              <a:rPr lang="en-US" sz="750" dirty="0">
                <a:solidFill>
                  <a:prstClr val="black"/>
                </a:solidFill>
                <a:latin typeface="Arial" panose="020B0604020202020204" pitchFamily="34" charset="0"/>
                <a:ea typeface="Calibri" panose="020F0502020204030204" pitchFamily="34" charset="0"/>
                <a:cs typeface="Arial" panose="020B0604020202020204" pitchFamily="34" charset="0"/>
              </a:rPr>
              <a:t>CHAPLAIN</a:t>
            </a:r>
          </a:p>
          <a:p>
            <a:pPr algn="ctr" fontAlgn="base">
              <a:spcBef>
                <a:spcPct val="0"/>
              </a:spcBef>
              <a:spcAft>
                <a:spcPct val="0"/>
              </a:spcAft>
              <a:defRPr/>
            </a:pPr>
            <a:r>
              <a:rPr lang="en-US" sz="750" dirty="0">
                <a:solidFill>
                  <a:prstClr val="black"/>
                </a:solidFill>
                <a:latin typeface="Arial" charset="0"/>
              </a:rPr>
              <a:t>(DH)</a:t>
            </a:r>
          </a:p>
        </p:txBody>
      </p:sp>
      <p:sp>
        <p:nvSpPr>
          <p:cNvPr id="55" name="TextBox 54"/>
          <p:cNvSpPr txBox="1"/>
          <p:nvPr/>
        </p:nvSpPr>
        <p:spPr>
          <a:xfrm>
            <a:off x="1116513" y="6847465"/>
            <a:ext cx="1185762"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JOSE A. </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CORA</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DIRECTOR </a:t>
            </a:r>
            <a:r>
              <a:rPr lang="en-US" sz="750" dirty="0">
                <a:solidFill>
                  <a:prstClr val="black"/>
                </a:solidFill>
                <a:latin typeface="Arial" charset="0"/>
              </a:rPr>
              <a:t>GENERAL COUNSEL</a:t>
            </a:r>
          </a:p>
          <a:p>
            <a:pPr algn="ctr" fontAlgn="base">
              <a:spcBef>
                <a:spcPct val="0"/>
              </a:spcBef>
              <a:spcAft>
                <a:spcPct val="0"/>
              </a:spcAft>
              <a:defRPr/>
            </a:pPr>
            <a:r>
              <a:rPr lang="en-US" sz="750" dirty="0">
                <a:solidFill>
                  <a:prstClr val="black"/>
                </a:solidFill>
                <a:latin typeface="Arial" charset="0"/>
              </a:rPr>
              <a:t>(DG) </a:t>
            </a:r>
          </a:p>
        </p:txBody>
      </p:sp>
      <p:sp>
        <p:nvSpPr>
          <p:cNvPr id="56" name="TextBox 55"/>
          <p:cNvSpPr txBox="1"/>
          <p:nvPr/>
        </p:nvSpPr>
        <p:spPr>
          <a:xfrm>
            <a:off x="1039804" y="4973520"/>
            <a:ext cx="1185762"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CHARLES</a:t>
            </a:r>
            <a:br>
              <a:rPr lang="en-US" sz="750" dirty="0">
                <a:solidFill>
                  <a:prstClr val="black"/>
                </a:solidFill>
                <a:latin typeface="Arial" charset="0"/>
              </a:rPr>
            </a:br>
            <a:r>
              <a:rPr lang="en-US" sz="750" dirty="0">
                <a:solidFill>
                  <a:prstClr val="black"/>
                </a:solidFill>
                <a:latin typeface="Arial" charset="0"/>
              </a:rPr>
              <a:t>BARBER</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HUMAN RESOURCES</a:t>
            </a:r>
          </a:p>
          <a:p>
            <a:pPr algn="ctr" fontAlgn="base">
              <a:spcBef>
                <a:spcPct val="0"/>
              </a:spcBef>
              <a:spcAft>
                <a:spcPct val="0"/>
              </a:spcAft>
              <a:defRPr/>
            </a:pPr>
            <a:r>
              <a:rPr lang="en-US" sz="750" dirty="0">
                <a:solidFill>
                  <a:prstClr val="black"/>
                </a:solidFill>
                <a:latin typeface="Arial" charset="0"/>
              </a:rPr>
              <a:t>(J1)</a:t>
            </a:r>
          </a:p>
        </p:txBody>
      </p:sp>
      <p:sp>
        <p:nvSpPr>
          <p:cNvPr id="57" name="TextBox 56"/>
          <p:cNvSpPr txBox="1"/>
          <p:nvPr/>
        </p:nvSpPr>
        <p:spPr>
          <a:xfrm>
            <a:off x="2059109" y="4973520"/>
            <a:ext cx="1185762"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MAJ GEN DAVID </a:t>
            </a:r>
          </a:p>
          <a:p>
            <a:pPr algn="ctr" fontAlgn="base">
              <a:spcBef>
                <a:spcPct val="0"/>
              </a:spcBef>
              <a:spcAft>
                <a:spcPct val="0"/>
              </a:spcAft>
              <a:defRPr/>
            </a:pPr>
            <a:r>
              <a:rPr lang="en-US" sz="750" dirty="0">
                <a:solidFill>
                  <a:prstClr val="black"/>
                </a:solidFill>
                <a:latin typeface="Arial" charset="0"/>
              </a:rPr>
              <a:t>SANFORD, USAF</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LOGISTICS </a:t>
            </a:r>
          </a:p>
          <a:p>
            <a:pPr algn="ctr" fontAlgn="base">
              <a:spcBef>
                <a:spcPct val="0"/>
              </a:spcBef>
              <a:spcAft>
                <a:spcPct val="0"/>
              </a:spcAft>
              <a:defRPr/>
            </a:pPr>
            <a:r>
              <a:rPr lang="en-US" sz="750" dirty="0">
                <a:solidFill>
                  <a:prstClr val="black"/>
                </a:solidFill>
                <a:latin typeface="Arial" charset="0"/>
              </a:rPr>
              <a:t>OPERATIONS</a:t>
            </a:r>
          </a:p>
          <a:p>
            <a:pPr algn="ctr" fontAlgn="base">
              <a:spcBef>
                <a:spcPct val="0"/>
              </a:spcBef>
              <a:spcAft>
                <a:spcPct val="0"/>
              </a:spcAft>
              <a:defRPr/>
            </a:pPr>
            <a:r>
              <a:rPr lang="en-US" sz="750" dirty="0">
                <a:solidFill>
                  <a:prstClr val="black"/>
                </a:solidFill>
                <a:latin typeface="Arial" charset="0"/>
              </a:rPr>
              <a:t>(J3)</a:t>
            </a:r>
          </a:p>
        </p:txBody>
      </p:sp>
      <p:sp>
        <p:nvSpPr>
          <p:cNvPr id="58" name="TextBox 57"/>
          <p:cNvSpPr txBox="1"/>
          <p:nvPr/>
        </p:nvSpPr>
        <p:spPr>
          <a:xfrm>
            <a:off x="9982579" y="6847464"/>
            <a:ext cx="1169458"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DAVID J. </a:t>
            </a:r>
          </a:p>
          <a:p>
            <a:pPr algn="ctr" fontAlgn="base">
              <a:spcBef>
                <a:spcPct val="0"/>
              </a:spcBef>
              <a:spcAft>
                <a:spcPct val="0"/>
              </a:spcAft>
              <a:defRPr/>
            </a:pPr>
            <a:r>
              <a:rPr lang="en-US" sz="750" dirty="0">
                <a:solidFill>
                  <a:prstClr val="black"/>
                </a:solidFill>
                <a:latin typeface="Arial" charset="0"/>
              </a:rPr>
              <a:t>OPATZ</a:t>
            </a:r>
          </a:p>
          <a:p>
            <a:pPr algn="ctr" fontAlgn="base">
              <a:spcBef>
                <a:spcPct val="0"/>
              </a:spcBef>
              <a:spcAft>
                <a:spcPct val="0"/>
              </a:spcAft>
              <a:defRPr/>
            </a:pPr>
            <a:r>
              <a:rPr lang="en-US" sz="750" dirty="0">
                <a:solidFill>
                  <a:prstClr val="black"/>
                </a:solidFill>
                <a:latin typeface="Arial" charset="0"/>
              </a:rPr>
              <a:t>ACTING DIRECTOR</a:t>
            </a:r>
          </a:p>
          <a:p>
            <a:pPr algn="ctr" fontAlgn="base">
              <a:spcBef>
                <a:spcPct val="0"/>
              </a:spcBef>
              <a:spcAft>
                <a:spcPct val="0"/>
              </a:spcAft>
              <a:defRPr/>
            </a:pPr>
            <a:r>
              <a:rPr lang="en-US" sz="750" dirty="0">
                <a:solidFill>
                  <a:prstClr val="black"/>
                </a:solidFill>
                <a:latin typeface="Arial" charset="0"/>
              </a:rPr>
              <a:t>TRANSFORMATION </a:t>
            </a:r>
          </a:p>
          <a:p>
            <a:pPr algn="ctr" fontAlgn="base">
              <a:spcBef>
                <a:spcPct val="0"/>
              </a:spcBef>
              <a:spcAft>
                <a:spcPct val="0"/>
              </a:spcAft>
              <a:defRPr/>
            </a:pPr>
            <a:r>
              <a:rPr lang="en-US" sz="750" dirty="0">
                <a:solidFill>
                  <a:prstClr val="black"/>
                </a:solidFill>
                <a:latin typeface="Arial" charset="0"/>
              </a:rPr>
              <a:t>(DT)</a:t>
            </a:r>
          </a:p>
        </p:txBody>
      </p:sp>
      <p:sp>
        <p:nvSpPr>
          <p:cNvPr id="59" name="TextBox 58"/>
          <p:cNvSpPr txBox="1"/>
          <p:nvPr/>
        </p:nvSpPr>
        <p:spPr>
          <a:xfrm>
            <a:off x="3086793" y="4978982"/>
            <a:ext cx="1208442" cy="784830"/>
          </a:xfrm>
          <a:prstGeom prst="rect">
            <a:avLst/>
          </a:prstGeom>
          <a:noFill/>
        </p:spPr>
        <p:txBody>
          <a:bodyPr wrap="square" rtlCol="0">
            <a:spAutoFit/>
          </a:bodyPr>
          <a:lstStyle/>
          <a:p>
            <a:pPr algn="ctr" fontAlgn="base">
              <a:spcBef>
                <a:spcPct val="0"/>
              </a:spcBef>
              <a:spcAft>
                <a:spcPct val="0"/>
              </a:spcAft>
              <a:defRPr/>
            </a:pPr>
            <a:r>
              <a:rPr lang="en-US" sz="750" cap="all" dirty="0" err="1">
                <a:solidFill>
                  <a:prstClr val="black"/>
                </a:solidFill>
                <a:latin typeface="Arial" panose="020B0604020202020204" pitchFamily="34" charset="0"/>
                <a:cs typeface="Arial" panose="020B0604020202020204" pitchFamily="34" charset="0"/>
              </a:rPr>
              <a:t>Adarryl</a:t>
            </a:r>
            <a:endParaRPr lang="en-US" sz="750" cap="all"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750" cap="all">
                <a:solidFill>
                  <a:prstClr val="black"/>
                </a:solidFill>
                <a:latin typeface="Arial" panose="020B0604020202020204" pitchFamily="34" charset="0"/>
                <a:cs typeface="Arial" panose="020B0604020202020204" pitchFamily="34" charset="0"/>
              </a:rPr>
              <a:t>Roberts</a:t>
            </a:r>
            <a:endParaRPr lang="en-US" sz="750"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INFORMATION </a:t>
            </a:r>
          </a:p>
          <a:p>
            <a:pPr algn="ctr" fontAlgn="base">
              <a:spcBef>
                <a:spcPct val="0"/>
              </a:spcBef>
              <a:spcAft>
                <a:spcPct val="0"/>
              </a:spcAft>
              <a:defRPr/>
            </a:pPr>
            <a:r>
              <a:rPr lang="en-US" sz="750" dirty="0">
                <a:solidFill>
                  <a:prstClr val="black"/>
                </a:solidFill>
                <a:latin typeface="Arial" charset="0"/>
              </a:rPr>
              <a:t>OPERATIONS</a:t>
            </a:r>
          </a:p>
          <a:p>
            <a:pPr algn="ctr" fontAlgn="base">
              <a:spcBef>
                <a:spcPct val="0"/>
              </a:spcBef>
              <a:spcAft>
                <a:spcPct val="0"/>
              </a:spcAft>
              <a:defRPr/>
            </a:pPr>
            <a:r>
              <a:rPr lang="en-US" sz="750" dirty="0">
                <a:solidFill>
                  <a:prstClr val="black"/>
                </a:solidFill>
                <a:latin typeface="Arial" charset="0"/>
              </a:rPr>
              <a:t>(J6)</a:t>
            </a:r>
          </a:p>
        </p:txBody>
      </p:sp>
      <p:sp>
        <p:nvSpPr>
          <p:cNvPr id="60" name="TextBox 59"/>
          <p:cNvSpPr txBox="1"/>
          <p:nvPr/>
        </p:nvSpPr>
        <p:spPr>
          <a:xfrm>
            <a:off x="4128679" y="5020301"/>
            <a:ext cx="1137475"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MATTHEW R. </a:t>
            </a:r>
          </a:p>
          <a:p>
            <a:pPr algn="ctr" fontAlgn="base">
              <a:spcBef>
                <a:spcPct val="0"/>
              </a:spcBef>
              <a:spcAft>
                <a:spcPct val="0"/>
              </a:spcAft>
              <a:defRPr/>
            </a:pPr>
            <a:r>
              <a:rPr lang="en-US" sz="750" dirty="0">
                <a:solidFill>
                  <a:prstClr val="black"/>
                </a:solidFill>
                <a:latin typeface="Arial" charset="0"/>
              </a:rPr>
              <a:t>BEEBE</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ACQUISITION</a:t>
            </a:r>
          </a:p>
          <a:p>
            <a:pPr algn="ctr" fontAlgn="base">
              <a:spcBef>
                <a:spcPct val="0"/>
              </a:spcBef>
              <a:spcAft>
                <a:spcPct val="0"/>
              </a:spcAft>
              <a:defRPr/>
            </a:pPr>
            <a:r>
              <a:rPr lang="en-US" sz="750" dirty="0">
                <a:solidFill>
                  <a:prstClr val="black"/>
                </a:solidFill>
                <a:latin typeface="Arial" charset="0"/>
              </a:rPr>
              <a:t>(J7)</a:t>
            </a:r>
          </a:p>
        </p:txBody>
      </p:sp>
      <p:sp>
        <p:nvSpPr>
          <p:cNvPr id="61" name="TextBox 60"/>
          <p:cNvSpPr txBox="1"/>
          <p:nvPr/>
        </p:nvSpPr>
        <p:spPr>
          <a:xfrm>
            <a:off x="5106974" y="4973520"/>
            <a:ext cx="1141187"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SUSAN J.</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GOODYEAR </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FINANCE</a:t>
            </a:r>
          </a:p>
          <a:p>
            <a:pPr algn="ctr" fontAlgn="base">
              <a:spcBef>
                <a:spcPct val="0"/>
              </a:spcBef>
              <a:spcAft>
                <a:spcPct val="0"/>
              </a:spcAft>
              <a:defRPr/>
            </a:pPr>
            <a:r>
              <a:rPr lang="en-US" sz="750" dirty="0">
                <a:solidFill>
                  <a:prstClr val="black"/>
                </a:solidFill>
                <a:latin typeface="Arial" charset="0"/>
              </a:rPr>
              <a:t>(J8)</a:t>
            </a:r>
          </a:p>
        </p:txBody>
      </p:sp>
      <p:sp>
        <p:nvSpPr>
          <p:cNvPr id="62" name="TextBox 61"/>
          <p:cNvSpPr txBox="1"/>
          <p:nvPr/>
        </p:nvSpPr>
        <p:spPr>
          <a:xfrm>
            <a:off x="6038980" y="5023258"/>
            <a:ext cx="1248690"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MG TRIPP </a:t>
            </a:r>
            <a:br>
              <a:rPr lang="en-US" sz="750" dirty="0">
                <a:solidFill>
                  <a:prstClr val="black"/>
                </a:solidFill>
                <a:latin typeface="Arial" panose="020B0604020202020204" pitchFamily="34" charset="0"/>
                <a:cs typeface="Arial" panose="020B0604020202020204" pitchFamily="34" charset="0"/>
              </a:rPr>
            </a:br>
            <a:r>
              <a:rPr lang="en-US" sz="750" dirty="0">
                <a:solidFill>
                  <a:prstClr val="black"/>
                </a:solidFill>
                <a:latin typeface="Arial" panose="020B0604020202020204" pitchFamily="34" charset="0"/>
                <a:cs typeface="Arial" panose="020B0604020202020204" pitchFamily="34" charset="0"/>
              </a:rPr>
              <a:t>BOWLES, USA</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 JOINT RESERVE FORCE</a:t>
            </a:r>
          </a:p>
          <a:p>
            <a:pPr algn="ctr" fontAlgn="base">
              <a:spcBef>
                <a:spcPct val="0"/>
              </a:spcBef>
              <a:spcAft>
                <a:spcPct val="0"/>
              </a:spcAft>
              <a:defRPr/>
            </a:pPr>
            <a:r>
              <a:rPr lang="en-US" sz="750" dirty="0">
                <a:solidFill>
                  <a:prstClr val="black"/>
                </a:solidFill>
                <a:latin typeface="Arial" charset="0"/>
              </a:rPr>
              <a:t>(J9)</a:t>
            </a:r>
          </a:p>
        </p:txBody>
      </p:sp>
      <p:sp>
        <p:nvSpPr>
          <p:cNvPr id="63" name="TextBox 62"/>
          <p:cNvSpPr txBox="1"/>
          <p:nvPr/>
        </p:nvSpPr>
        <p:spPr>
          <a:xfrm>
            <a:off x="2092266" y="6847464"/>
            <a:ext cx="1159899"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DANIELE J. KURZE</a:t>
            </a:r>
          </a:p>
          <a:p>
            <a:pPr algn="ctr" fontAlgn="base">
              <a:spcBef>
                <a:spcPct val="0"/>
              </a:spcBef>
              <a:spcAft>
                <a:spcPct val="0"/>
              </a:spcAft>
              <a:defRPr/>
            </a:pPr>
            <a:r>
              <a:rPr lang="en-US" sz="750" dirty="0">
                <a:solidFill>
                  <a:prstClr val="black"/>
                </a:solidFill>
                <a:latin typeface="Arial" charset="0"/>
              </a:rPr>
              <a:t>EXECUTIVE</a:t>
            </a:r>
            <a:br>
              <a:rPr lang="en-US" sz="750" dirty="0">
                <a:solidFill>
                  <a:prstClr val="black"/>
                </a:solidFill>
                <a:latin typeface="Arial" charset="0"/>
              </a:rPr>
            </a:b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SMALL BUSINESS</a:t>
            </a:r>
          </a:p>
          <a:p>
            <a:pPr algn="ctr" fontAlgn="base">
              <a:spcBef>
                <a:spcPct val="0"/>
              </a:spcBef>
              <a:spcAft>
                <a:spcPct val="0"/>
              </a:spcAft>
              <a:defRPr/>
            </a:pPr>
            <a:r>
              <a:rPr lang="en-US" sz="750" dirty="0">
                <a:solidFill>
                  <a:prstClr val="black"/>
                </a:solidFill>
                <a:latin typeface="Arial" charset="0"/>
              </a:rPr>
              <a:t>PROGRAMS</a:t>
            </a:r>
          </a:p>
          <a:p>
            <a:pPr algn="ctr" fontAlgn="base">
              <a:spcBef>
                <a:spcPct val="0"/>
              </a:spcBef>
              <a:spcAft>
                <a:spcPct val="0"/>
              </a:spcAft>
              <a:defRPr/>
            </a:pPr>
            <a:r>
              <a:rPr lang="en-US" sz="750" dirty="0">
                <a:solidFill>
                  <a:prstClr val="black"/>
                </a:solidFill>
                <a:latin typeface="Arial" charset="0"/>
              </a:rPr>
              <a:t>(DB) </a:t>
            </a:r>
          </a:p>
        </p:txBody>
      </p:sp>
      <p:grpSp>
        <p:nvGrpSpPr>
          <p:cNvPr id="36" name="Group 35">
            <a:extLst>
              <a:ext uri="{FF2B5EF4-FFF2-40B4-BE49-F238E27FC236}">
                <a16:creationId xmlns:a16="http://schemas.microsoft.com/office/drawing/2014/main" id="{E05CDAC9-639A-39CE-034D-B25D007B72C9}"/>
              </a:ext>
            </a:extLst>
          </p:cNvPr>
          <p:cNvGrpSpPr/>
          <p:nvPr/>
        </p:nvGrpSpPr>
        <p:grpSpPr>
          <a:xfrm>
            <a:off x="1445905" y="1284464"/>
            <a:ext cx="2770966" cy="1612654"/>
            <a:chOff x="210921" y="241713"/>
            <a:chExt cx="2444970" cy="1422930"/>
          </a:xfrm>
        </p:grpSpPr>
        <p:sp>
          <p:nvSpPr>
            <p:cNvPr id="106" name="TextBox 105"/>
            <p:cNvSpPr txBox="1"/>
            <p:nvPr/>
          </p:nvSpPr>
          <p:spPr>
            <a:xfrm>
              <a:off x="210921" y="241713"/>
              <a:ext cx="2444970" cy="820134"/>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5440" dirty="0">
                  <a:solidFill>
                    <a:srgbClr val="4F81BD">
                      <a:lumMod val="75000"/>
                    </a:srgbClr>
                  </a:solidFill>
                  <a:latin typeface="Arial Black"/>
                  <a:cs typeface="Arial Black"/>
                </a:rPr>
                <a:t>WHO’S</a:t>
              </a:r>
            </a:p>
          </p:txBody>
        </p:sp>
        <p:sp>
          <p:nvSpPr>
            <p:cNvPr id="107" name="TextBox 106"/>
            <p:cNvSpPr txBox="1"/>
            <p:nvPr/>
          </p:nvSpPr>
          <p:spPr>
            <a:xfrm>
              <a:off x="625066" y="720525"/>
              <a:ext cx="1616681" cy="75863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987" dirty="0">
                  <a:solidFill>
                    <a:srgbClr val="4F81BD">
                      <a:lumMod val="75000"/>
                    </a:srgbClr>
                  </a:solidFill>
                  <a:latin typeface="Arial" charset="0"/>
                </a:rPr>
                <a:t>WHO</a:t>
              </a:r>
            </a:p>
          </p:txBody>
        </p:sp>
        <p:sp>
          <p:nvSpPr>
            <p:cNvPr id="108" name="TextBox 107"/>
            <p:cNvSpPr txBox="1"/>
            <p:nvPr/>
          </p:nvSpPr>
          <p:spPr>
            <a:xfrm>
              <a:off x="931053" y="1306174"/>
              <a:ext cx="1004707" cy="358469"/>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2040" dirty="0">
                  <a:solidFill>
                    <a:srgbClr val="4F81BD">
                      <a:lumMod val="75000"/>
                    </a:srgbClr>
                  </a:solidFill>
                  <a:latin typeface="Arial" charset="0"/>
                </a:rPr>
                <a:t>IN DLA</a:t>
              </a:r>
            </a:p>
          </p:txBody>
        </p:sp>
      </p:grpSp>
      <p:sp>
        <p:nvSpPr>
          <p:cNvPr id="94" name="TextBox 93"/>
          <p:cNvSpPr txBox="1"/>
          <p:nvPr/>
        </p:nvSpPr>
        <p:spPr>
          <a:xfrm>
            <a:off x="6134760" y="6847465"/>
            <a:ext cx="1036320"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ADRAIN </a:t>
            </a:r>
          </a:p>
          <a:p>
            <a:pPr algn="ctr" fontAlgn="base">
              <a:spcBef>
                <a:spcPct val="0"/>
              </a:spcBef>
              <a:spcAft>
                <a:spcPct val="0"/>
              </a:spcAft>
              <a:defRPr/>
            </a:pPr>
            <a:r>
              <a:rPr lang="en-US" sz="750" dirty="0">
                <a:solidFill>
                  <a:prstClr val="black"/>
                </a:solidFill>
                <a:latin typeface="Arial" charset="0"/>
              </a:rPr>
              <a:t>CLAY</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INTELLIGENCE</a:t>
            </a:r>
          </a:p>
          <a:p>
            <a:pPr algn="ctr" fontAlgn="base">
              <a:spcBef>
                <a:spcPct val="0"/>
              </a:spcBef>
              <a:spcAft>
                <a:spcPct val="0"/>
              </a:spcAft>
              <a:defRPr/>
            </a:pPr>
            <a:r>
              <a:rPr lang="en-US" sz="750" dirty="0">
                <a:solidFill>
                  <a:prstClr val="black"/>
                </a:solidFill>
                <a:latin typeface="Arial" charset="0"/>
              </a:rPr>
              <a:t>(DI)</a:t>
            </a:r>
          </a:p>
        </p:txBody>
      </p:sp>
      <p:sp>
        <p:nvSpPr>
          <p:cNvPr id="100" name="TextBox 99"/>
          <p:cNvSpPr txBox="1"/>
          <p:nvPr/>
        </p:nvSpPr>
        <p:spPr>
          <a:xfrm>
            <a:off x="3071805" y="6847464"/>
            <a:ext cx="1214317"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WILLIAM A. RIGBY</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OFFICE OF THE INSPECTOR GENERAL</a:t>
            </a:r>
          </a:p>
          <a:p>
            <a:pPr algn="ctr" fontAlgn="base">
              <a:spcBef>
                <a:spcPct val="0"/>
              </a:spcBef>
              <a:spcAft>
                <a:spcPct val="0"/>
              </a:spcAft>
              <a:defRPr/>
            </a:pPr>
            <a:r>
              <a:rPr lang="en-US" sz="750" dirty="0">
                <a:solidFill>
                  <a:prstClr val="black"/>
                </a:solidFill>
                <a:latin typeface="Arial" charset="0"/>
              </a:rPr>
              <a:t>(OIG)</a:t>
            </a:r>
          </a:p>
        </p:txBody>
      </p:sp>
      <p:sp>
        <p:nvSpPr>
          <p:cNvPr id="104" name="TextBox 103"/>
          <p:cNvSpPr txBox="1"/>
          <p:nvPr/>
        </p:nvSpPr>
        <p:spPr>
          <a:xfrm>
            <a:off x="8089781" y="6847465"/>
            <a:ext cx="1036320"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JOSEPH </a:t>
            </a:r>
          </a:p>
          <a:p>
            <a:pPr algn="ctr" fontAlgn="base">
              <a:spcBef>
                <a:spcPct val="0"/>
              </a:spcBef>
              <a:spcAft>
                <a:spcPct val="0"/>
              </a:spcAft>
              <a:defRPr/>
            </a:pPr>
            <a:r>
              <a:rPr lang="en-US" sz="750" dirty="0">
                <a:solidFill>
                  <a:prstClr val="black"/>
                </a:solidFill>
                <a:latin typeface="Arial" charset="0"/>
              </a:rPr>
              <a:t>YOSWA</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PUBLIC AFFAIRS</a:t>
            </a:r>
          </a:p>
          <a:p>
            <a:pPr algn="ctr" fontAlgn="base">
              <a:spcBef>
                <a:spcPct val="0"/>
              </a:spcBef>
              <a:spcAft>
                <a:spcPct val="0"/>
              </a:spcAft>
              <a:defRPr/>
            </a:pPr>
            <a:r>
              <a:rPr lang="en-US" sz="750" dirty="0">
                <a:solidFill>
                  <a:prstClr val="black"/>
                </a:solidFill>
                <a:latin typeface="Arial" charset="0"/>
              </a:rPr>
              <a:t>(DP)</a:t>
            </a:r>
          </a:p>
        </p:txBody>
      </p:sp>
      <p:sp>
        <p:nvSpPr>
          <p:cNvPr id="105" name="TextBox 104"/>
          <p:cNvSpPr txBox="1"/>
          <p:nvPr/>
        </p:nvSpPr>
        <p:spPr>
          <a:xfrm>
            <a:off x="9070528" y="6847464"/>
            <a:ext cx="1036320"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JANICE SAMUEL</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EQUAL EMPLOYMENT OPPORTUNITY</a:t>
            </a:r>
          </a:p>
          <a:p>
            <a:pPr algn="ctr" fontAlgn="base">
              <a:spcBef>
                <a:spcPct val="0"/>
              </a:spcBef>
              <a:spcAft>
                <a:spcPct val="0"/>
              </a:spcAft>
              <a:defRPr/>
            </a:pPr>
            <a:r>
              <a:rPr lang="en-US" sz="750" dirty="0">
                <a:solidFill>
                  <a:prstClr val="black"/>
                </a:solidFill>
                <a:latin typeface="Arial" charset="0"/>
              </a:rPr>
              <a:t>(DO)</a:t>
            </a:r>
          </a:p>
        </p:txBody>
      </p:sp>
      <p:cxnSp>
        <p:nvCxnSpPr>
          <p:cNvPr id="120" name="Straight Connector 119"/>
          <p:cNvCxnSpPr>
            <a:cxnSpLocks/>
          </p:cNvCxnSpPr>
          <p:nvPr/>
        </p:nvCxnSpPr>
        <p:spPr>
          <a:xfrm>
            <a:off x="10698459" y="930439"/>
            <a:ext cx="0" cy="4852465"/>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8110819" y="4970500"/>
            <a:ext cx="1008088"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COL </a:t>
            </a:r>
            <a:r>
              <a:rPr lang="en-US" sz="750">
                <a:solidFill>
                  <a:prstClr val="black"/>
                </a:solidFill>
                <a:latin typeface="Arial" panose="020B0604020202020204" pitchFamily="34" charset="0"/>
                <a:cs typeface="Arial" panose="020B0604020202020204" pitchFamily="34" charset="0"/>
              </a:rPr>
              <a:t>MICHELLE AGPALZA, </a:t>
            </a:r>
            <a:r>
              <a:rPr lang="en-US" sz="750" dirty="0">
                <a:solidFill>
                  <a:prstClr val="black"/>
                </a:solidFill>
                <a:latin typeface="Arial" panose="020B0604020202020204" pitchFamily="34" charset="0"/>
                <a:cs typeface="Arial" panose="020B0604020202020204" pitchFamily="34" charset="0"/>
              </a:rPr>
              <a:t>USA</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CENTCOM &amp; SOCOM</a:t>
            </a:r>
          </a:p>
        </p:txBody>
      </p:sp>
      <p:sp>
        <p:nvSpPr>
          <p:cNvPr id="66" name="TextBox 65"/>
          <p:cNvSpPr txBox="1"/>
          <p:nvPr/>
        </p:nvSpPr>
        <p:spPr>
          <a:xfrm>
            <a:off x="9169052" y="5018899"/>
            <a:ext cx="888796"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COL ADRIAN (AJ) SULLIVAN, USA</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EUROPE</a:t>
            </a:r>
          </a:p>
          <a:p>
            <a:pPr algn="ctr" fontAlgn="base">
              <a:spcBef>
                <a:spcPct val="0"/>
              </a:spcBef>
              <a:spcAft>
                <a:spcPct val="0"/>
              </a:spcAft>
              <a:defRPr/>
            </a:pPr>
            <a:r>
              <a:rPr lang="en-US" sz="750" dirty="0">
                <a:solidFill>
                  <a:prstClr val="black"/>
                </a:solidFill>
                <a:latin typeface="Arial" charset="0"/>
              </a:rPr>
              <a:t>&amp; AFRICA</a:t>
            </a:r>
          </a:p>
        </p:txBody>
      </p:sp>
      <p:sp>
        <p:nvSpPr>
          <p:cNvPr id="64" name="TextBox 63"/>
          <p:cNvSpPr txBox="1"/>
          <p:nvPr/>
        </p:nvSpPr>
        <p:spPr>
          <a:xfrm>
            <a:off x="7069629" y="4969898"/>
            <a:ext cx="1105046"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CAPT PATRICK W. BROWN, USN</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a:t>
            </a:r>
          </a:p>
          <a:p>
            <a:pPr algn="ctr" fontAlgn="base">
              <a:spcBef>
                <a:spcPct val="0"/>
              </a:spcBef>
              <a:spcAft>
                <a:spcPct val="0"/>
              </a:spcAft>
              <a:defRPr/>
            </a:pPr>
            <a:r>
              <a:rPr lang="en-US" sz="750" dirty="0">
                <a:solidFill>
                  <a:prstClr val="black"/>
                </a:solidFill>
                <a:latin typeface="Arial" charset="0"/>
              </a:rPr>
              <a:t>INDO-PACIFIC</a:t>
            </a:r>
          </a:p>
        </p:txBody>
      </p:sp>
      <p:pic>
        <p:nvPicPr>
          <p:cNvPr id="28" name="Picture 27">
            <a:extLst>
              <a:ext uri="{FF2B5EF4-FFF2-40B4-BE49-F238E27FC236}">
                <a16:creationId xmlns:a16="http://schemas.microsoft.com/office/drawing/2014/main" id="{A62789B5-B1DF-4852-B894-7A3B23AF6E9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416628" y="2063437"/>
            <a:ext cx="658549" cy="1036321"/>
          </a:xfrm>
          <a:prstGeom prst="rect">
            <a:avLst/>
          </a:prstGeom>
        </p:spPr>
      </p:pic>
      <p:cxnSp>
        <p:nvCxnSpPr>
          <p:cNvPr id="112" name="Straight Connector 111"/>
          <p:cNvCxnSpPr/>
          <p:nvPr/>
        </p:nvCxnSpPr>
        <p:spPr>
          <a:xfrm>
            <a:off x="4664581"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641114"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cxnSpLocks/>
          </p:cNvCxnSpPr>
          <p:nvPr/>
        </p:nvCxnSpPr>
        <p:spPr>
          <a:xfrm>
            <a:off x="4664581" y="5784765"/>
            <a:ext cx="6033878"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6660455" y="5789746"/>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7630938" y="5786389"/>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8608862"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9602700" y="5786627"/>
            <a:ext cx="0" cy="172216"/>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 name="Picture 1"/>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6598" y="5877463"/>
            <a:ext cx="646171" cy="979496"/>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365953" y="5872485"/>
            <a:ext cx="631107" cy="993139"/>
          </a:xfrm>
          <a:prstGeom prst="rect">
            <a:avLst/>
          </a:prstGeom>
        </p:spPr>
      </p:pic>
      <p:pic>
        <p:nvPicPr>
          <p:cNvPr id="6" name="Picture 5"/>
          <p:cNvPicPr>
            <a:picLocks/>
          </p:cNvPicPr>
          <p:nvPr/>
        </p:nvPicPr>
        <p:blipFill>
          <a:blip r:embed="rId9">
            <a:extLst>
              <a:ext uri="{28A0092B-C50C-407E-A947-70E740481C1C}">
                <a14:useLocalDpi xmlns:a14="http://schemas.microsoft.com/office/drawing/2010/main"/>
              </a:ext>
            </a:extLst>
          </a:blip>
          <a:stretch>
            <a:fillRect/>
          </a:stretch>
        </p:blipFill>
        <p:spPr>
          <a:xfrm>
            <a:off x="8283390" y="5872483"/>
            <a:ext cx="654592" cy="996874"/>
          </a:xfrm>
          <a:prstGeom prst="rect">
            <a:avLst/>
          </a:prstGeom>
        </p:spPr>
      </p:pic>
      <p:cxnSp>
        <p:nvCxnSpPr>
          <p:cNvPr id="85" name="Straight Connector 84"/>
          <p:cNvCxnSpPr/>
          <p:nvPr/>
        </p:nvCxnSpPr>
        <p:spPr>
          <a:xfrm>
            <a:off x="10587024"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A617570-262C-45A9-8DD2-5B77DF03A67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372744" y="5876062"/>
            <a:ext cx="628240" cy="989068"/>
          </a:xfrm>
          <a:prstGeom prst="rect">
            <a:avLst/>
          </a:prstGeom>
        </p:spPr>
      </p:pic>
      <p:cxnSp>
        <p:nvCxnSpPr>
          <p:cNvPr id="72" name="Straight Connector 71"/>
          <p:cNvCxnSpPr>
            <a:cxnSpLocks/>
          </p:cNvCxnSpPr>
          <p:nvPr/>
        </p:nvCxnSpPr>
        <p:spPr>
          <a:xfrm>
            <a:off x="2718084" y="3875404"/>
            <a:ext cx="6851951"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99" name="Straight Connector 98"/>
          <p:cNvCxnSpPr>
            <a:cxnSpLocks/>
          </p:cNvCxnSpPr>
          <p:nvPr/>
        </p:nvCxnSpPr>
        <p:spPr>
          <a:xfrm rot="5400000">
            <a:off x="9492449" y="3952996"/>
            <a:ext cx="155169" cy="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a:cxnSpLocks/>
          </p:cNvCxnSpPr>
          <p:nvPr/>
        </p:nvCxnSpPr>
        <p:spPr>
          <a:xfrm rot="5400000">
            <a:off x="8515641" y="3954571"/>
            <a:ext cx="158323" cy="3"/>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cxnSpLocks/>
          </p:cNvCxnSpPr>
          <p:nvPr/>
        </p:nvCxnSpPr>
        <p:spPr>
          <a:xfrm>
            <a:off x="7591082" y="3875407"/>
            <a:ext cx="2" cy="157422"/>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2639580" y="3964705"/>
            <a:ext cx="158808" cy="180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355871" y="3969438"/>
            <a:ext cx="634592" cy="998623"/>
          </a:xfrm>
          <a:prstGeom prst="rect">
            <a:avLst/>
          </a:prstGeom>
        </p:spPr>
      </p:pic>
      <p:pic>
        <p:nvPicPr>
          <p:cNvPr id="18" name="Picture 17">
            <a:extLst>
              <a:ext uri="{FF2B5EF4-FFF2-40B4-BE49-F238E27FC236}">
                <a16:creationId xmlns:a16="http://schemas.microsoft.com/office/drawing/2014/main" id="{5CB95BFF-4B4D-4AA8-A935-60564DA0E4C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376388" y="3973488"/>
            <a:ext cx="629252" cy="990218"/>
          </a:xfrm>
          <a:prstGeom prst="rect">
            <a:avLst/>
          </a:prstGeom>
        </p:spPr>
      </p:pic>
      <p:sp>
        <p:nvSpPr>
          <p:cNvPr id="83" name="TextBox 82">
            <a:extLst>
              <a:ext uri="{FF2B5EF4-FFF2-40B4-BE49-F238E27FC236}">
                <a16:creationId xmlns:a16="http://schemas.microsoft.com/office/drawing/2014/main" id="{A2101650-E4BE-42F8-8EAA-200AEF64C136}"/>
              </a:ext>
            </a:extLst>
          </p:cNvPr>
          <p:cNvSpPr txBox="1"/>
          <p:nvPr/>
        </p:nvSpPr>
        <p:spPr>
          <a:xfrm>
            <a:off x="5163458" y="1500291"/>
            <a:ext cx="1036320"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LTG MARK T. SIMERLY, USA DIRECTOR</a:t>
            </a:r>
          </a:p>
        </p:txBody>
      </p:sp>
      <p:sp>
        <p:nvSpPr>
          <p:cNvPr id="91" name="TextBox 90">
            <a:extLst>
              <a:ext uri="{FF2B5EF4-FFF2-40B4-BE49-F238E27FC236}">
                <a16:creationId xmlns:a16="http://schemas.microsoft.com/office/drawing/2014/main" id="{77311A7B-E4EF-4E6F-A858-65695ECC7863}"/>
              </a:ext>
            </a:extLst>
          </p:cNvPr>
          <p:cNvSpPr txBox="1"/>
          <p:nvPr/>
        </p:nvSpPr>
        <p:spPr>
          <a:xfrm>
            <a:off x="6045413" y="3141957"/>
            <a:ext cx="1316137" cy="461665"/>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KENNETH D. </a:t>
            </a:r>
          </a:p>
          <a:p>
            <a:pPr algn="ctr" fontAlgn="base">
              <a:spcBef>
                <a:spcPct val="0"/>
              </a:spcBef>
              <a:spcAft>
                <a:spcPct val="0"/>
              </a:spcAft>
              <a:defRPr/>
            </a:pPr>
            <a:r>
              <a:rPr lang="en-US" sz="750" dirty="0">
                <a:solidFill>
                  <a:prstClr val="black"/>
                </a:solidFill>
                <a:latin typeface="Arial" charset="0"/>
              </a:rPr>
              <a:t>WATSON</a:t>
            </a:r>
          </a:p>
          <a:p>
            <a:pPr algn="ctr" fontAlgn="base">
              <a:spcBef>
                <a:spcPct val="0"/>
              </a:spcBef>
              <a:spcAft>
                <a:spcPct val="0"/>
              </a:spcAft>
              <a:defRPr/>
            </a:pPr>
            <a:r>
              <a:rPr lang="en-US" sz="750" dirty="0">
                <a:solidFill>
                  <a:prstClr val="black"/>
                </a:solidFill>
                <a:latin typeface="Arial" charset="0"/>
              </a:rPr>
              <a:t>ACTING COMMANDER</a:t>
            </a:r>
          </a:p>
          <a:p>
            <a:pPr algn="ctr" fontAlgn="base">
              <a:spcBef>
                <a:spcPct val="0"/>
              </a:spcBef>
              <a:spcAft>
                <a:spcPct val="0"/>
              </a:spcAft>
              <a:defRPr/>
            </a:pPr>
            <a:r>
              <a:rPr lang="en-US" sz="750" dirty="0">
                <a:solidFill>
                  <a:prstClr val="black"/>
                </a:solidFill>
                <a:latin typeface="Arial" charset="0"/>
              </a:rPr>
              <a:t>DLA LAND AND MARITIME</a:t>
            </a:r>
          </a:p>
        </p:txBody>
      </p:sp>
      <p:pic>
        <p:nvPicPr>
          <p:cNvPr id="13" name="Picture 12">
            <a:extLst>
              <a:ext uri="{FF2B5EF4-FFF2-40B4-BE49-F238E27FC236}">
                <a16:creationId xmlns:a16="http://schemas.microsoft.com/office/drawing/2014/main" id="{F6462C39-8BA6-417E-A19E-45451C60A3B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261883" y="5867326"/>
            <a:ext cx="639797" cy="992340"/>
          </a:xfrm>
          <a:prstGeom prst="rect">
            <a:avLst/>
          </a:prstGeom>
        </p:spPr>
      </p:pic>
      <p:pic>
        <p:nvPicPr>
          <p:cNvPr id="16" name="Picture 15">
            <a:extLst>
              <a:ext uri="{FF2B5EF4-FFF2-40B4-BE49-F238E27FC236}">
                <a16:creationId xmlns:a16="http://schemas.microsoft.com/office/drawing/2014/main" id="{4FA950BE-D0B5-45E1-B63E-744CE81FA02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8444783" y="2064016"/>
            <a:ext cx="655061" cy="1031295"/>
          </a:xfrm>
          <a:prstGeom prst="rect">
            <a:avLst/>
          </a:prstGeom>
        </p:spPr>
      </p:pic>
      <p:pic>
        <p:nvPicPr>
          <p:cNvPr id="32" name="Picture 31">
            <a:extLst>
              <a:ext uri="{FF2B5EF4-FFF2-40B4-BE49-F238E27FC236}">
                <a16:creationId xmlns:a16="http://schemas.microsoft.com/office/drawing/2014/main" id="{5991C402-01E6-4E53-878C-274F94A738BB}"/>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5361697" y="436750"/>
            <a:ext cx="663245" cy="1028707"/>
          </a:xfrm>
          <a:prstGeom prst="rect">
            <a:avLst/>
          </a:prstGeom>
        </p:spPr>
      </p:pic>
      <p:pic>
        <p:nvPicPr>
          <p:cNvPr id="82" name="Picture 81">
            <a:extLst>
              <a:ext uri="{FF2B5EF4-FFF2-40B4-BE49-F238E27FC236}">
                <a16:creationId xmlns:a16="http://schemas.microsoft.com/office/drawing/2014/main" id="{3B613CD8-2BF7-4180-A53B-1C22B420E1F2}"/>
              </a:ext>
            </a:extLst>
          </p:cNvPr>
          <p:cNvPicPr>
            <a:picLocks/>
          </p:cNvPicPr>
          <p:nvPr/>
        </p:nvPicPr>
        <p:blipFill>
          <a:blip r:embed="rId16">
            <a:extLst>
              <a:ext uri="{28A0092B-C50C-407E-A947-70E740481C1C}">
                <a14:useLocalDpi xmlns:a14="http://schemas.microsoft.com/office/drawing/2010/main"/>
              </a:ext>
            </a:extLst>
          </a:blip>
          <a:stretch>
            <a:fillRect/>
          </a:stretch>
        </p:blipFill>
        <p:spPr>
          <a:xfrm>
            <a:off x="6431781" y="429774"/>
            <a:ext cx="673329" cy="1039830"/>
          </a:xfrm>
          <a:prstGeom prst="rect">
            <a:avLst/>
          </a:prstGeom>
        </p:spPr>
      </p:pic>
      <p:pic>
        <p:nvPicPr>
          <p:cNvPr id="14" name="Picture 13">
            <a:extLst>
              <a:ext uri="{FF2B5EF4-FFF2-40B4-BE49-F238E27FC236}">
                <a16:creationId xmlns:a16="http://schemas.microsoft.com/office/drawing/2014/main" id="{695F5669-E01D-47E9-BC20-500DA90E055A}"/>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605871" y="429154"/>
            <a:ext cx="658252" cy="1035854"/>
          </a:xfrm>
          <a:prstGeom prst="rect">
            <a:avLst/>
          </a:prstGeom>
        </p:spPr>
      </p:pic>
      <p:pic>
        <p:nvPicPr>
          <p:cNvPr id="10" name="Picture 9">
            <a:extLst>
              <a:ext uri="{FF2B5EF4-FFF2-40B4-BE49-F238E27FC236}">
                <a16:creationId xmlns:a16="http://schemas.microsoft.com/office/drawing/2014/main" id="{0D2E1FCE-9AA7-48CD-90B7-64E699FBA7B8}"/>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9278084" y="3971476"/>
            <a:ext cx="629725" cy="986882"/>
          </a:xfrm>
          <a:prstGeom prst="rect">
            <a:avLst/>
          </a:prstGeom>
        </p:spPr>
      </p:pic>
      <p:pic>
        <p:nvPicPr>
          <p:cNvPr id="22" name="Picture 21">
            <a:extLst>
              <a:ext uri="{FF2B5EF4-FFF2-40B4-BE49-F238E27FC236}">
                <a16:creationId xmlns:a16="http://schemas.microsoft.com/office/drawing/2014/main" id="{57EC7E44-846C-4CCF-8545-4ECB2412D42F}"/>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4297847" y="2086189"/>
            <a:ext cx="648502" cy="1005840"/>
          </a:xfrm>
          <a:prstGeom prst="rect">
            <a:avLst/>
          </a:prstGeom>
        </p:spPr>
      </p:pic>
      <p:pic>
        <p:nvPicPr>
          <p:cNvPr id="5" name="Picture 4">
            <a:extLst>
              <a:ext uri="{FF2B5EF4-FFF2-40B4-BE49-F238E27FC236}">
                <a16:creationId xmlns:a16="http://schemas.microsoft.com/office/drawing/2014/main" id="{FDCC29F9-97EA-472F-8627-5D4CA03947DC}"/>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365865" y="3963988"/>
            <a:ext cx="638937" cy="1005911"/>
          </a:xfrm>
          <a:prstGeom prst="rect">
            <a:avLst/>
          </a:prstGeom>
        </p:spPr>
      </p:pic>
      <p:pic>
        <p:nvPicPr>
          <p:cNvPr id="34" name="Picture 33">
            <a:extLst>
              <a:ext uri="{FF2B5EF4-FFF2-40B4-BE49-F238E27FC236}">
                <a16:creationId xmlns:a16="http://schemas.microsoft.com/office/drawing/2014/main" id="{18C54FFD-3EA3-46EB-8038-04E8028D1B2B}"/>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4356293" y="5872482"/>
            <a:ext cx="630825" cy="993138"/>
          </a:xfrm>
          <a:prstGeom prst="rect">
            <a:avLst/>
          </a:prstGeom>
        </p:spPr>
      </p:pic>
      <p:pic>
        <p:nvPicPr>
          <p:cNvPr id="4" name="Picture 3">
            <a:extLst>
              <a:ext uri="{FF2B5EF4-FFF2-40B4-BE49-F238E27FC236}">
                <a16:creationId xmlns:a16="http://schemas.microsoft.com/office/drawing/2014/main" id="{723CE570-C3F7-4E18-9115-271C1C9143C8}"/>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385167" y="5876061"/>
            <a:ext cx="628240" cy="989070"/>
          </a:xfrm>
          <a:prstGeom prst="rect">
            <a:avLst/>
          </a:prstGeom>
        </p:spPr>
      </p:pic>
      <p:pic>
        <p:nvPicPr>
          <p:cNvPr id="8" name="Picture 7">
            <a:extLst>
              <a:ext uri="{FF2B5EF4-FFF2-40B4-BE49-F238E27FC236}">
                <a16:creationId xmlns:a16="http://schemas.microsoft.com/office/drawing/2014/main" id="{4C89F013-6DEE-4436-169D-D73D23FA8EA6}"/>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308532" y="3972560"/>
            <a:ext cx="635792" cy="1000960"/>
          </a:xfrm>
          <a:prstGeom prst="rect">
            <a:avLst/>
          </a:prstGeom>
        </p:spPr>
      </p:pic>
      <p:pic>
        <p:nvPicPr>
          <p:cNvPr id="15" name="Picture 14">
            <a:extLst>
              <a:ext uri="{FF2B5EF4-FFF2-40B4-BE49-F238E27FC236}">
                <a16:creationId xmlns:a16="http://schemas.microsoft.com/office/drawing/2014/main" id="{74822306-D65E-79BD-36DC-15B71F35F79C}"/>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5315971" y="2075055"/>
            <a:ext cx="652356" cy="1026577"/>
          </a:xfrm>
          <a:prstGeom prst="rect">
            <a:avLst/>
          </a:prstGeom>
        </p:spPr>
      </p:pic>
      <p:pic>
        <p:nvPicPr>
          <p:cNvPr id="23" name="Picture 22">
            <a:extLst>
              <a:ext uri="{FF2B5EF4-FFF2-40B4-BE49-F238E27FC236}">
                <a16:creationId xmlns:a16="http://schemas.microsoft.com/office/drawing/2014/main" id="{6658EC83-64E1-EB27-A424-B12C55AB5C46}"/>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6370674" y="2074505"/>
            <a:ext cx="667336" cy="1035053"/>
          </a:xfrm>
          <a:prstGeom prst="rect">
            <a:avLst/>
          </a:prstGeom>
        </p:spPr>
      </p:pic>
      <p:pic>
        <p:nvPicPr>
          <p:cNvPr id="12" name="Picture 11" descr="A person in a military uniform&#10;&#10;Description automatically generated with medium confidence">
            <a:extLst>
              <a:ext uri="{FF2B5EF4-FFF2-40B4-BE49-F238E27FC236}">
                <a16:creationId xmlns:a16="http://schemas.microsoft.com/office/drawing/2014/main" id="{75BA86DE-9B60-50CB-B297-7496E7184D1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352273" y="5871993"/>
            <a:ext cx="654066" cy="993631"/>
          </a:xfrm>
          <a:prstGeom prst="rect">
            <a:avLst/>
          </a:prstGeom>
        </p:spPr>
      </p:pic>
      <p:pic>
        <p:nvPicPr>
          <p:cNvPr id="1026" name="C49C1057-935F-4D43-8238-4CFC6A175282">
            <a:extLst>
              <a:ext uri="{FF2B5EF4-FFF2-40B4-BE49-F238E27FC236}">
                <a16:creationId xmlns:a16="http://schemas.microsoft.com/office/drawing/2014/main" id="{AC876EDA-DEAF-F5B1-7242-C9638B74394F}"/>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p:blipFill>
        <p:spPr bwMode="auto">
          <a:xfrm>
            <a:off x="6342537" y="3958874"/>
            <a:ext cx="643838" cy="100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99467B7-8D0B-3D27-166B-5C30E07D8707}"/>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7299176" y="5870101"/>
            <a:ext cx="626045" cy="985615"/>
          </a:xfrm>
          <a:prstGeom prst="rect">
            <a:avLst/>
          </a:prstGeom>
        </p:spPr>
      </p:pic>
      <p:sp>
        <p:nvSpPr>
          <p:cNvPr id="25" name="TextBox 24">
            <a:extLst>
              <a:ext uri="{FF2B5EF4-FFF2-40B4-BE49-F238E27FC236}">
                <a16:creationId xmlns:a16="http://schemas.microsoft.com/office/drawing/2014/main" id="{60F3F0D6-040F-8A6C-BDF5-1172DFD7892C}"/>
              </a:ext>
            </a:extLst>
          </p:cNvPr>
          <p:cNvSpPr txBox="1"/>
          <p:nvPr/>
        </p:nvSpPr>
        <p:spPr>
          <a:xfrm>
            <a:off x="7033200" y="6847464"/>
            <a:ext cx="1154877"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MICHAEL L.</a:t>
            </a:r>
          </a:p>
          <a:p>
            <a:pPr algn="ctr" fontAlgn="base">
              <a:spcBef>
                <a:spcPct val="0"/>
              </a:spcBef>
              <a:spcAft>
                <a:spcPct val="0"/>
              </a:spcAft>
              <a:defRPr/>
            </a:pPr>
            <a:r>
              <a:rPr lang="en-US" sz="750" dirty="0">
                <a:solidFill>
                  <a:prstClr val="black"/>
                </a:solidFill>
                <a:latin typeface="Arial" charset="0"/>
              </a:rPr>
              <a:t>JOHNSON</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LEGISLATIVE AFFAIRS</a:t>
            </a:r>
          </a:p>
          <a:p>
            <a:pPr algn="ctr" fontAlgn="base">
              <a:spcBef>
                <a:spcPct val="0"/>
              </a:spcBef>
              <a:spcAft>
                <a:spcPct val="0"/>
              </a:spcAft>
              <a:defRPr/>
            </a:pPr>
            <a:r>
              <a:rPr lang="en-US" sz="750" dirty="0">
                <a:solidFill>
                  <a:prstClr val="black"/>
                </a:solidFill>
                <a:latin typeface="Arial" charset="0"/>
              </a:rPr>
              <a:t>(DL)</a:t>
            </a:r>
          </a:p>
        </p:txBody>
      </p:sp>
      <p:pic>
        <p:nvPicPr>
          <p:cNvPr id="7" name="Picture 6">
            <a:extLst>
              <a:ext uri="{FF2B5EF4-FFF2-40B4-BE49-F238E27FC236}">
                <a16:creationId xmlns:a16="http://schemas.microsoft.com/office/drawing/2014/main" id="{37DF69C3-2684-A7B7-8369-272455775408}"/>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6342267" y="5868866"/>
            <a:ext cx="635203" cy="988093"/>
          </a:xfrm>
          <a:prstGeom prst="rect">
            <a:avLst/>
          </a:prstGeom>
        </p:spPr>
      </p:pic>
      <p:pic>
        <p:nvPicPr>
          <p:cNvPr id="53" name="Picture 52">
            <a:extLst>
              <a:ext uri="{FF2B5EF4-FFF2-40B4-BE49-F238E27FC236}">
                <a16:creationId xmlns:a16="http://schemas.microsoft.com/office/drawing/2014/main" id="{DE670246-8669-FCEA-B4B4-C242654BDB36}"/>
              </a:ext>
            </a:extLst>
          </p:cNvPr>
          <p:cNvPicPr>
            <a:picLocks noChangeAspect="1"/>
          </p:cNvPicPr>
          <p:nvPr/>
        </p:nvPicPr>
        <p:blipFill>
          <a:blip r:embed="rId30" cstate="screen">
            <a:extLst>
              <a:ext uri="{28A0092B-C50C-407E-A947-70E740481C1C}">
                <a14:useLocalDpi xmlns:a14="http://schemas.microsoft.com/office/drawing/2010/main"/>
              </a:ext>
            </a:extLst>
          </a:blip>
          <a:srcRect/>
          <a:stretch/>
        </p:blipFill>
        <p:spPr>
          <a:xfrm>
            <a:off x="2368999" y="3973491"/>
            <a:ext cx="628967" cy="990215"/>
          </a:xfrm>
          <a:prstGeom prst="rect">
            <a:avLst/>
          </a:prstGeom>
        </p:spPr>
      </p:pic>
      <p:pic>
        <p:nvPicPr>
          <p:cNvPr id="33" name="Picture 32" descr="A picture containing person, person, clothing, military uniform&#10;&#10;Description automatically generated">
            <a:extLst>
              <a:ext uri="{FF2B5EF4-FFF2-40B4-BE49-F238E27FC236}">
                <a16:creationId xmlns:a16="http://schemas.microsoft.com/office/drawing/2014/main" id="{531C0666-EFE4-AFE7-DE84-3DEEB1741A36}"/>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284189" y="4003384"/>
            <a:ext cx="671998" cy="964679"/>
          </a:xfrm>
          <a:prstGeom prst="rect">
            <a:avLst/>
          </a:prstGeom>
        </p:spPr>
      </p:pic>
      <p:pic>
        <p:nvPicPr>
          <p:cNvPr id="17" name="Picture 16">
            <a:extLst>
              <a:ext uri="{FF2B5EF4-FFF2-40B4-BE49-F238E27FC236}">
                <a16:creationId xmlns:a16="http://schemas.microsoft.com/office/drawing/2014/main" id="{57A7C98A-EB81-3DA1-453C-92AB03E49975}"/>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7509866" y="419461"/>
            <a:ext cx="662964" cy="1028270"/>
          </a:xfrm>
          <a:prstGeom prst="rect">
            <a:avLst/>
          </a:prstGeom>
        </p:spPr>
      </p:pic>
      <p:sp>
        <p:nvSpPr>
          <p:cNvPr id="26" name="Slide Number Placeholder 3">
            <a:extLst>
              <a:ext uri="{FF2B5EF4-FFF2-40B4-BE49-F238E27FC236}">
                <a16:creationId xmlns:a16="http://schemas.microsoft.com/office/drawing/2014/main" id="{991C2D88-96C3-FFC1-1855-5354EF0B3F1F}"/>
              </a:ext>
              <a:ext uri="{C183D7F6-B498-43B3-948B-1728B52AA6E4}">
                <adec:decorative xmlns:adec="http://schemas.microsoft.com/office/drawing/2017/decorative" val="1"/>
              </a:ext>
            </a:extLst>
          </p:cNvPr>
          <p:cNvSpPr txBox="1">
            <a:spLocks/>
          </p:cNvSpPr>
          <p:nvPr/>
        </p:nvSpPr>
        <p:spPr>
          <a:xfrm>
            <a:off x="7977596" y="7504190"/>
            <a:ext cx="3068005" cy="2537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dirty="0">
                <a:solidFill>
                  <a:srgbClr val="C9AD62"/>
                </a:solidFill>
                <a:latin typeface="Raleway" pitchFamily="2" charset="77"/>
              </a:rPr>
              <a:t>12</a:t>
            </a:r>
          </a:p>
        </p:txBody>
      </p:sp>
    </p:spTree>
    <p:extLst>
      <p:ext uri="{BB962C8B-B14F-4D97-AF65-F5344CB8AC3E}">
        <p14:creationId xmlns:p14="http://schemas.microsoft.com/office/powerpoint/2010/main" val="178955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DA30F7-3651-466C-BEB0-BD4D09A617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2021</TotalTime>
  <Words>6810</Words>
  <Application>Microsoft Office PowerPoint</Application>
  <PresentationFormat>Custom</PresentationFormat>
  <Paragraphs>589</Paragraphs>
  <Slides>30</Slides>
  <Notes>30</Notes>
  <HiddenSlides>0</HiddenSlides>
  <MMClips>1</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30</vt:i4>
      </vt:variant>
    </vt:vector>
  </HeadingPairs>
  <TitlesOfParts>
    <vt:vector size="52" baseType="lpstr">
      <vt:lpstr>Aptos</vt:lpstr>
      <vt:lpstr>Arial</vt:lpstr>
      <vt:lpstr>Arial Black</vt:lpstr>
      <vt:lpstr>Calibri</vt:lpstr>
      <vt:lpstr>Courier New</vt:lpstr>
      <vt:lpstr>Helvetica Neue</vt:lpstr>
      <vt:lpstr>Raleway</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Crank, Paul H CIV DLA PUBLIC AFFAIRS (USA)</cp:lastModifiedBy>
  <cp:revision>35</cp:revision>
  <cp:lastPrinted>2024-12-03T14:17:21Z</cp:lastPrinted>
  <dcterms:created xsi:type="dcterms:W3CDTF">2024-04-17T19:52:04Z</dcterms:created>
  <dcterms:modified xsi:type="dcterms:W3CDTF">2025-05-13T16:12:40Z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